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Work Sans Light" pitchFamily="2" charset="0"/>
      <p:regular r:id="rId30"/>
      <p:bold r:id="rId31"/>
      <p:italic r:id="rId32"/>
      <p:boldItalic r:id="rId33"/>
    </p:embeddedFont>
    <p:embeddedFont>
      <p:font typeface="Work Sans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7xThRIq9H53SUzobZS3rc6+HS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4ed825787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7" name="Google Shape;177;g1f4ed82578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0d71dbc2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300d71dbc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0d71dbc2f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9" name="Google Shape;229;g300d71dbc2f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23c39af6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8" name="Google Shape;238;g3023c39af6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23c39af6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6" name="Google Shape;246;g3023c39af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0d582b66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g300d582b6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2)%20Mapa%20De%20Procesos\mapa%20de%20procesos%201.sv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2)%20Mapa%20De%20Procesos\mapa%20de%20procesos%202.sv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3)%20Recoleccion%20de%20Datos%20(Encuesta)\3)%20Encuesta%20EduMiltiPro%20PDF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4)%20Requisitos%20Especificos\Norma%20EEE-830%20PDF.pdf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D:\EduMultiPro\5)%20Casos%20de%20Uso%20EduMultiPro\uml%20PDF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file:///D:\EduMultiPro\6)%20Mockups%20EduMultiPro\1)%20Admin%20Mockup.bmp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D:\EduMultiPro\6)%20Mockups%20EduMultiPro\4)%20Alumno%20mockup.bmpr" TargetMode="External"/><Relationship Id="rId11" Type="http://schemas.openxmlformats.org/officeDocument/2006/relationships/image" Target="../media/image32.png"/><Relationship Id="rId5" Type="http://schemas.openxmlformats.org/officeDocument/2006/relationships/hyperlink" Target="file:///D:\EduMultiPro\6)%20Mockups%20EduMultiPro\3)%20Profesor%20Mockup.bmpr" TargetMode="External"/><Relationship Id="rId10" Type="http://schemas.openxmlformats.org/officeDocument/2006/relationships/image" Target="../media/image31.png"/><Relationship Id="rId4" Type="http://schemas.openxmlformats.org/officeDocument/2006/relationships/hyperlink" Target="file:///D:\EduMultiPro\6)%20Mockups%20EduMultiPro\2)%20Coordinador%20Mockup.bmpr" TargetMode="Externa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D:\EduMultiPro\7)%20Cotizaciones%20EduMultiPro\Cotizaciones%20EduMultiPro%20(2).xlsx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7)%20Cotizaciones%20EduMultiPro/2)%20Comparacion%20precios%20EduMultipro.xls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tertique/EduMultiPro.g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D:\EduMultiPro\1)%20Sobre%20EduMultiPro\1)%20Escrito%20proyecto%20PDF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9231" y="-270850"/>
            <a:ext cx="12278859" cy="77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-3150" t="-100000" r="3148" b="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418657" y="4923904"/>
            <a:ext cx="3354686" cy="70784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EduMultiPro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5705" y="946574"/>
            <a:ext cx="3667637" cy="3829584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01" name="Google Shape;101;p1" descr="Patrón abstracto con nube de acuarela azul sobre fondo blanco. Textura de  salpicaduras de agua de acuarela cian. Mancha de pintura de color pastel  vectorial. Fondo de acuarela azul | Vector Premium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10774850" y="624285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sin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16" y="2104028"/>
            <a:ext cx="10458133" cy="460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4ed825787_2_176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80" name="Google Shape;180;g1f4ed825787_2_176"/>
          <p:cNvSpPr txBox="1"/>
          <p:nvPr/>
        </p:nvSpPr>
        <p:spPr>
          <a:xfrm>
            <a:off x="10847700" y="6210033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formato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f4ed825787_2_176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75B60A1-3B87-3220-6675-A1D7A6E4F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550" y="2108200"/>
            <a:ext cx="10483150" cy="45635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88" name="Google Shape;188;p10"/>
          <p:cNvSpPr txBox="1"/>
          <p:nvPr/>
        </p:nvSpPr>
        <p:spPr>
          <a:xfrm>
            <a:off x="1515165" y="1619185"/>
            <a:ext cx="88392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 herramientas de recolección de datos utilizamos la encuesta, con la cual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 preguntamos a 34 personas sobre qué opinan de nuestra plataforma digital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 herramientas y con base a los resultados adaptarnos a las sugerencias 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los usuarios para garantizarles un mejor servicio y comodidad.</a:t>
            </a: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10444477" y="6372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 dirty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Tabulación</a:t>
            </a:r>
            <a:r>
              <a:rPr lang="es-MX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38" y="3242773"/>
            <a:ext cx="3465571" cy="282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9372" y="3121678"/>
            <a:ext cx="3352359" cy="321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5221" y="3121678"/>
            <a:ext cx="3776971" cy="3217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sp>
        <p:nvSpPr>
          <p:cNvPr id="198" name="Google Shape;198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456217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sz="2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6429050" y="1753925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0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sz="2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17" y="2434400"/>
            <a:ext cx="4781608" cy="20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217" y="4492039"/>
            <a:ext cx="4897018" cy="20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4264" y="2434400"/>
            <a:ext cx="4897018" cy="20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5145" y="4555806"/>
            <a:ext cx="4826137" cy="197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0d71dbc2f_1_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 </a:t>
            </a:r>
            <a:endParaRPr/>
          </a:p>
        </p:txBody>
      </p:sp>
      <p:sp>
        <p:nvSpPr>
          <p:cNvPr id="211" name="Google Shape;211;g300d71dbc2f_1_0"/>
          <p:cNvSpPr txBox="1"/>
          <p:nvPr/>
        </p:nvSpPr>
        <p:spPr>
          <a:xfrm>
            <a:off x="10894875" y="6346888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00d71dbc2f_1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C1FCCA-EBE0-23B5-8A36-466FF010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7" y="1653452"/>
            <a:ext cx="3828400" cy="48935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92A7FA-2CCD-DF5E-2342-6F9A707DD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617" y="1673190"/>
            <a:ext cx="3828400" cy="48737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B0DEFA4-0D61-42B3-C471-E90258AE2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018" y="1673190"/>
            <a:ext cx="3622766" cy="46736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sp>
        <p:nvSpPr>
          <p:cNvPr id="221" name="Google Shape;221;p13"/>
          <p:cNvSpPr txBox="1"/>
          <p:nvPr/>
        </p:nvSpPr>
        <p:spPr>
          <a:xfrm>
            <a:off x="9078552" y="2991532"/>
            <a:ext cx="2387700" cy="2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Administrador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coordinador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profesores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estudiante</a:t>
            </a:r>
            <a:r>
              <a:rPr lang="es-MX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2912" y="1602151"/>
            <a:ext cx="2953186" cy="254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72912" y="4146374"/>
            <a:ext cx="2953186" cy="256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1590107"/>
            <a:ext cx="2693012" cy="511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05998" y="1590108"/>
            <a:ext cx="2796464" cy="25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5998" y="4146374"/>
            <a:ext cx="2796464" cy="25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0d71dbc2f_1_18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Cotizaciones  </a:t>
            </a:r>
            <a:endParaRPr/>
          </a:p>
        </p:txBody>
      </p:sp>
      <p:pic>
        <p:nvPicPr>
          <p:cNvPr id="232" name="Google Shape;232;g300d71dbc2f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00" y="1615450"/>
            <a:ext cx="4705350" cy="23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00d71dbc2f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93775"/>
            <a:ext cx="8798050" cy="26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00d71dbc2f_1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150" y="1615450"/>
            <a:ext cx="6867849" cy="23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00d71dbc2f_1_18"/>
          <p:cNvSpPr txBox="1"/>
          <p:nvPr/>
        </p:nvSpPr>
        <p:spPr>
          <a:xfrm>
            <a:off x="10591225" y="63054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23c39af68_0_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Comparación de precios  </a:t>
            </a:r>
            <a:endParaRPr/>
          </a:p>
        </p:txBody>
      </p:sp>
      <p:sp>
        <p:nvSpPr>
          <p:cNvPr id="241" name="Google Shape;241;g3023c39af68_0_9"/>
          <p:cNvSpPr txBox="1"/>
          <p:nvPr/>
        </p:nvSpPr>
        <p:spPr>
          <a:xfrm>
            <a:off x="10591225" y="63054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documento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3023c39af6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50" y="1636675"/>
            <a:ext cx="6139649" cy="47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023c39af6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0150" y="1636675"/>
            <a:ext cx="5535201" cy="38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23c39af68_0_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Control de versiones  </a:t>
            </a:r>
            <a:endParaRPr/>
          </a:p>
        </p:txBody>
      </p:sp>
      <p:sp>
        <p:nvSpPr>
          <p:cNvPr id="249" name="Google Shape;249;g3023c39af68_0_0"/>
          <p:cNvSpPr txBox="1"/>
          <p:nvPr/>
        </p:nvSpPr>
        <p:spPr>
          <a:xfrm>
            <a:off x="11067000" y="6365326"/>
            <a:ext cx="225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ver </a:t>
            </a:r>
            <a:r>
              <a:rPr lang="es-MX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Githap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3023c39af6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04" y="3537428"/>
            <a:ext cx="8076075" cy="29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439C20-758B-5751-3766-8ABD942D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7" y="1570222"/>
            <a:ext cx="8192871" cy="18587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2BAA035-E8BF-AB87-824E-655AC699F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821" y="1746261"/>
            <a:ext cx="3495272" cy="27805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4998126" y="2968556"/>
            <a:ext cx="580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Johan Sneider Madrigal Tique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Santiago Moralez Pachón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María Alejandra Villazón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 descr="弊社、取り扱い商品の条件 | 【美容ディーラー】 ビューティベンダー株式会社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44" y="2340091"/>
            <a:ext cx="4071377" cy="350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7376088" y="2782710"/>
            <a:ext cx="2648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EduMultiPro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5736000" y="3802198"/>
            <a:ext cx="720000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5652117" y="3969098"/>
            <a:ext cx="60960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digital de multi herramientas ofrece un portal que se centra en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punto de acceso único para estudiantes, docentes y administradores, donde podrán encontrar toda la información relevante del colegio de manera rápida y sencilla. Desde novedades institucionales hasta horarios de clases, tareas y trabajos asignados, todo está disponible en un solo lugar, facilitando la organización y la accesibilidad de la información educativa.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068" y="2227476"/>
            <a:ext cx="3774283" cy="348324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5E9169-5434-7D9D-97CB-A1416E9F18D5}"/>
              </a:ext>
            </a:extLst>
          </p:cNvPr>
          <p:cNvSpPr txBox="1"/>
          <p:nvPr/>
        </p:nvSpPr>
        <p:spPr>
          <a:xfrm>
            <a:off x="10555111" y="6219473"/>
            <a:ext cx="145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8806" y="2167260"/>
            <a:ext cx="5848927" cy="357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4"/>
          <p:cNvCxnSpPr>
            <a:stCxn id="124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"/>
          <p:cNvSpPr txBox="1"/>
          <p:nvPr/>
        </p:nvSpPr>
        <p:spPr>
          <a:xfrm>
            <a:off x="1079804" y="2413352"/>
            <a:ext cx="47829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000" dirty="0"/>
              <a:t>Desarrollar una plataforma educativa digital accesible que permita a colegios con recursos limitados organizar y centralizar sus actividades académicas y la comunicación entre docentes, estudiantes y coordinadores. </a:t>
            </a:r>
            <a:r>
              <a:rPr lang="es-ES" sz="1600" dirty="0"/>
              <a:t> </a:t>
            </a:r>
            <a:endParaRPr sz="105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49920-AC5F-FDD8-1776-4C8F86E7F472}"/>
              </a:ext>
            </a:extLst>
          </p:cNvPr>
          <p:cNvSpPr txBox="1"/>
          <p:nvPr/>
        </p:nvSpPr>
        <p:spPr>
          <a:xfrm>
            <a:off x="10336392" y="6362083"/>
            <a:ext cx="1721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5"/>
          <p:cNvCxnSpPr>
            <a:stCxn id="131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5"/>
          <p:cNvSpPr txBox="1"/>
          <p:nvPr/>
        </p:nvSpPr>
        <p:spPr>
          <a:xfrm>
            <a:off x="333335" y="1630947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1) Diseñar una estructura funcional que permita gestionar usuarios, cursos, grados, materias, jornadas, aulas, horarios y noticias de manera sencilla.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2) Implementar funcionalidades específicas para cada tipo de usuario (docente, estudiante, coordinador y administrador), adaptadas a sus necesidades académicas.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sz="1600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3) Facilitar la creación, visualización y entrega de trabajos escolares dentro de las aulas digitales.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4) Mejorar la comunicación institucional mediante la publicación de anuncios y comentarios entre estudiantes y docentes. </a:t>
            </a:r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lang="es-ES" sz="1600" dirty="0"/>
          </a:p>
          <a:p>
            <a:pPr marL="0" marR="0" lvl="0" indent="0" algn="just" rtl="0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s-ES" sz="1600" dirty="0"/>
              <a:t>5) Optimizar el acceso a la información académica básica, como horarios y novedades, en un entorno centralizado y de fácil uso</a:t>
            </a:r>
            <a:endParaRPr sz="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13" y="1376457"/>
            <a:ext cx="4118499" cy="45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2C66766-F648-95FD-918C-4638A9D44C6B}"/>
              </a:ext>
            </a:extLst>
          </p:cNvPr>
          <p:cNvSpPr txBox="1"/>
          <p:nvPr/>
        </p:nvSpPr>
        <p:spPr>
          <a:xfrm>
            <a:off x="10505453" y="6330202"/>
            <a:ext cx="1686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6"/>
          <p:cNvCxnSpPr>
            <a:stCxn id="139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6"/>
          <p:cNvSpPr txBox="1"/>
          <p:nvPr/>
        </p:nvSpPr>
        <p:spPr>
          <a:xfrm>
            <a:off x="597535" y="1544972"/>
            <a:ext cx="689572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s-ES" sz="1600" dirty="0"/>
              <a:t>Muchos colegios, que no suelen tener los recursos suficientes o no cuentan con el presupuesto, no tienen plataformas digitales que les ayuden a organizar las actividades académicas. Esto hace que la comunicación entre profesores y estudiantes sea más difícil, y no suele haber una manera fácil de compartir información importante como horarios, tareas o anuncios. Sin una plataforma que centralice todo esto, los procesos en los colegios son más desordenados y complicados.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Además, la falta de estas herramientas digitales afecta el seguimiento del progreso de los estudiantes y su acceso a materiales o recordatorios importantes. Los colegios que no cuentan con una plataforma adecuada están en desventaja, ya que no pueden aprovechar las ventajas que la tecnología ofrece para mejorar la educación y hacer que la información llegue de manera rápida y organizada a todos los involucrados.</a:t>
            </a:r>
            <a:endParaRPr lang="es-ES" sz="1200" dirty="0"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7655" y="1838745"/>
            <a:ext cx="3531401" cy="38188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FA64758-064E-FC10-FD3A-E2A2C033E221}"/>
              </a:ext>
            </a:extLst>
          </p:cNvPr>
          <p:cNvSpPr txBox="1"/>
          <p:nvPr/>
        </p:nvSpPr>
        <p:spPr>
          <a:xfrm>
            <a:off x="10476089" y="6304642"/>
            <a:ext cx="1456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7"/>
          <p:cNvCxnSpPr>
            <a:stCxn id="147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7"/>
          <p:cNvSpPr txBox="1"/>
          <p:nvPr/>
        </p:nvSpPr>
        <p:spPr>
          <a:xfrm>
            <a:off x="950054" y="3013625"/>
            <a:ext cx="5547900" cy="148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/>
              <a:t>¿Cómo pueden los colegios con recursos limitados organizar y centralizar sus actividades académicas y la comunicación entre docentes y estudiantes mediante una plataforma digital accesible?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3149" y="1657743"/>
            <a:ext cx="3542513" cy="35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C7C4374-640B-E992-061D-7B9640340070}"/>
              </a:ext>
            </a:extLst>
          </p:cNvPr>
          <p:cNvSpPr txBox="1"/>
          <p:nvPr/>
        </p:nvSpPr>
        <p:spPr>
          <a:xfrm>
            <a:off x="10397067" y="6288348"/>
            <a:ext cx="1591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8"/>
          <p:cNvCxnSpPr>
            <a:stCxn id="155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8"/>
          <p:cNvSpPr txBox="1"/>
          <p:nvPr/>
        </p:nvSpPr>
        <p:spPr>
          <a:xfrm>
            <a:off x="624103" y="1423724"/>
            <a:ext cx="5873794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dirty="0"/>
              <a:t>-Mantener información en la plataforma como eventos, horarios, noticias o cosas ocurridas en la institución semanal y diariamente.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dirty="0"/>
              <a:t>-Mantener un apartado de envíos y revisión de trabajos donde los estudiantes puedan enviar sus actividades realizadas y los docentes puedan calificar.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dirty="0"/>
              <a:t>- Proporcionar canales de comunicación eficientes entre estudiantes, docentes mediante anuncios, mensajería, fomentando la interacción y colaboración.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dirty="0"/>
              <a:t>- El sistema será desarrollado pensando en colegios con baja infraestructura tecnológica, por lo que será fácil de usar, con requerimientos mínimos.</a:t>
            </a:r>
            <a:endParaRPr b="0" i="0" u="none" strike="noStrike" cap="none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2424" y="1678947"/>
            <a:ext cx="4664150" cy="40784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8FE04A-62D6-B3DB-B198-06B14BBF5C15}"/>
              </a:ext>
            </a:extLst>
          </p:cNvPr>
          <p:cNvSpPr txBox="1"/>
          <p:nvPr/>
        </p:nvSpPr>
        <p:spPr>
          <a:xfrm>
            <a:off x="10430933" y="6256052"/>
            <a:ext cx="1614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0d582b660_0_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r>
              <a:rPr lang="es-MX" sz="2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g300d582b660_0_0"/>
          <p:cNvCxnSpPr>
            <a:stCxn id="163" idx="1"/>
          </p:cNvCxnSpPr>
          <p:nvPr/>
        </p:nvCxnSpPr>
        <p:spPr>
          <a:xfrm rot="10800000" flipH="1">
            <a:off x="950054" y="1094467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g300d582b660_0_0"/>
          <p:cNvSpPr txBox="1"/>
          <p:nvPr/>
        </p:nvSpPr>
        <p:spPr>
          <a:xfrm>
            <a:off x="624103" y="1423724"/>
            <a:ext cx="58737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Brindar a las instituciones educativas, especialmente aquellas que no cuentan con una plataforma digital propia, una herramienta que facilite la gestión académica y administrativa de manera centralizada. </a:t>
            </a:r>
            <a:r>
              <a:rPr lang="es-ES" dirty="0" err="1"/>
              <a:t>EduMultiPro</a:t>
            </a:r>
            <a:r>
              <a:rPr lang="es-ES" dirty="0"/>
              <a:t> simplifica la asignación y entrega de trabajos, así como la retroalimentación entre docentes y estudiantes, todo desde un mismo espacio. También ofrece un sistema de comunicación que mejora la interacción directa entre los usuarios, permitiendo resolver dudas, compartir información importante y mantener a toda la comunidad educativa conectada.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Esta plataforma es necesaria porque buscamos reducir un poco las soluciones fragmentadas que se generan por causa de que muchos colegios tienen que usar varias aplicaciones diferentes, y eso al final termina confundiendo a los estudiantes y también les complica el trabajo a los profesores. En cambio, si cada colegio tuviera su propia plataforma con todo en un solo lugar, sería mucho más fácil para todos encontrar la información, comunicarse y mantenerse organizados</a:t>
            </a:r>
            <a:endParaRPr sz="11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g300d582b66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175" y="1780049"/>
            <a:ext cx="4920075" cy="40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7A9E2F9-C76A-568D-31BC-058EB948A0D4}"/>
              </a:ext>
            </a:extLst>
          </p:cNvPr>
          <p:cNvSpPr txBox="1"/>
          <p:nvPr/>
        </p:nvSpPr>
        <p:spPr>
          <a:xfrm>
            <a:off x="10532533" y="6337223"/>
            <a:ext cx="1535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 action="ppaction://hlinkfile"/>
              </a:rPr>
              <a:t>Ver Documento</a:t>
            </a:r>
            <a:endParaRPr lang="es-CO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801</Words>
  <Application>Microsoft Office PowerPoint</Application>
  <PresentationFormat>Panorámica</PresentationFormat>
  <Paragraphs>77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Work Sans Medium</vt:lpstr>
      <vt:lpstr>Calibri</vt:lpstr>
      <vt:lpstr>Work Sans Light</vt:lpstr>
      <vt:lpstr>Arial</vt:lpstr>
      <vt:lpstr>Roboto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Mapas de Procesos </vt:lpstr>
      <vt:lpstr>Mapas de Procesos </vt:lpstr>
      <vt:lpstr>Técnica de Recolección de Datos </vt:lpstr>
      <vt:lpstr>Requerimientos  </vt:lpstr>
      <vt:lpstr>Casos de uso </vt:lpstr>
      <vt:lpstr>Mockup  </vt:lpstr>
      <vt:lpstr>Cotizaciones  </vt:lpstr>
      <vt:lpstr>Comparación de precios  </vt:lpstr>
      <vt:lpstr>Control de versiones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Herrera Mora</dc:creator>
  <cp:lastModifiedBy>sneider458tique@hotmail.com</cp:lastModifiedBy>
  <cp:revision>6</cp:revision>
  <dcterms:created xsi:type="dcterms:W3CDTF">2024-03-15T00:49:27Z</dcterms:created>
  <dcterms:modified xsi:type="dcterms:W3CDTF">2025-05-08T15:46:49Z</dcterms:modified>
</cp:coreProperties>
</file>